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3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68" r:id="rId15"/>
    <p:sldMasterId id="2147483784" r:id="rId16"/>
  </p:sldMasterIdLst>
  <p:notesMasterIdLst>
    <p:notesMasterId r:id="rId23"/>
  </p:notesMasterIdLst>
  <p:sldIdLst>
    <p:sldId id="266" r:id="rId17"/>
    <p:sldId id="256" r:id="rId18"/>
    <p:sldId id="262" r:id="rId19"/>
    <p:sldId id="263" r:id="rId20"/>
    <p:sldId id="264" r:id="rId21"/>
    <p:sldId id="265" r:id="rId22"/>
  </p:sldIdLst>
  <p:sldSz cx="9144000" cy="6858000" type="screen4x3"/>
  <p:notesSz cx="6858000" cy="9144000"/>
  <p:embeddedFontLst>
    <p:embeddedFont>
      <p:font typeface="Wingdings 2" pitchFamily="18" charset="2"/>
      <p:regular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Segoe UI" pitchFamily="34" charset="0"/>
      <p:regular r:id="rId29"/>
      <p:bold r:id="rId30"/>
      <p:italic r:id="rId31"/>
      <p:boldItalic r:id="rId32"/>
    </p:embeddedFont>
    <p:embeddedFont>
      <p:font typeface="Franklin Gothic Medium" pitchFamily="34" charset="0"/>
      <p:regular r:id="rId33"/>
      <p:italic r:id="rId34"/>
    </p:embeddedFont>
    <p:embeddedFont>
      <p:font typeface="Franklin Gothic Book" pitchFamily="34" charset="0"/>
      <p:regular r:id="rId35"/>
      <p: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11B38A7-C36C-4239-8CF3-2103058DB60F}">
          <p14:sldIdLst>
            <p14:sldId id="266"/>
          </p14:sldIdLst>
        </p14:section>
        <p14:section name="Nets Presentation" id="{BEA3A622-646B-4602-ABB3-30737D8517B5}">
          <p14:sldIdLst>
            <p14:sldId id="256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35" autoAdjust="0"/>
    <p:restoredTop sz="87234" autoAdjust="0"/>
  </p:normalViewPr>
  <p:slideViewPr>
    <p:cSldViewPr>
      <p:cViewPr varScale="1">
        <p:scale>
          <a:sx n="117" d="100"/>
          <a:sy n="117" d="100"/>
        </p:scale>
        <p:origin x="-1506" y="-102"/>
      </p:cViewPr>
      <p:guideLst>
        <p:guide orient="horz" pos="31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2.xml"/><Relationship Id="rId26" Type="http://schemas.openxmlformats.org/officeDocument/2006/relationships/font" Target="fonts/font3.fntdata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5.xml"/><Relationship Id="rId34" Type="http://schemas.openxmlformats.org/officeDocument/2006/relationships/font" Target="fonts/font11.fntdata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1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2.xml"/><Relationship Id="rId20" Type="http://schemas.openxmlformats.org/officeDocument/2006/relationships/slide" Target="slides/slide4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customXml" Target="../customXml/item10.xml"/><Relationship Id="rId19" Type="http://schemas.openxmlformats.org/officeDocument/2006/relationships/slide" Target="slides/slide3.xml"/><Relationship Id="rId31" Type="http://schemas.openxmlformats.org/officeDocument/2006/relationships/font" Target="fonts/font8.fntdata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6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67013-983D-417D-A0C2-31A39436EC8F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1DE03-A4A7-42EF-82A3-691713BF76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4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D92D496-DDBD-430F-A239-81B346E3BA13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00D1DE03-A4A7-42EF-82A3-691713BF76DF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3267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00D1DE03-A4A7-42EF-82A3-691713BF76DF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543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customXml" Target="../../customXml/item7.xml"/><Relationship Id="rId6" Type="http://schemas.openxmlformats.org/officeDocument/2006/relationships/tags" Target="../tags/tag5.xml"/><Relationship Id="rId11" Type="http://schemas.openxmlformats.org/officeDocument/2006/relationships/image" Target="../media/image5.png"/><Relationship Id="rId5" Type="http://schemas.openxmlformats.org/officeDocument/2006/relationships/tags" Target="../tags/tag4.xml"/><Relationship Id="rId10" Type="http://schemas.openxmlformats.org/officeDocument/2006/relationships/image" Target="../media/image4.png"/><Relationship Id="rId4" Type="http://schemas.openxmlformats.org/officeDocument/2006/relationships/tags" Target="../tags/tag3.xml"/><Relationship Id="rId9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8.xml"/><Relationship Id="rId7" Type="http://schemas.openxmlformats.org/officeDocument/2006/relationships/image" Target="../media/image3.png"/><Relationship Id="rId2" Type="http://schemas.openxmlformats.org/officeDocument/2006/relationships/tags" Target="../tags/tag7.xml"/><Relationship Id="rId1" Type="http://schemas.openxmlformats.org/officeDocument/2006/relationships/customXml" Target="../../customXml/item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customXml" Target="../../customXml/item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customXml" Target="../../customXml/item5.xml"/><Relationship Id="rId6" Type="http://schemas.openxmlformats.org/officeDocument/2006/relationships/tags" Target="../tags/tag16.xml"/><Relationship Id="rId11" Type="http://schemas.openxmlformats.org/officeDocument/2006/relationships/image" Target="../media/image5.png"/><Relationship Id="rId5" Type="http://schemas.openxmlformats.org/officeDocument/2006/relationships/tags" Target="../tags/tag15.xml"/><Relationship Id="rId10" Type="http://schemas.openxmlformats.org/officeDocument/2006/relationships/image" Target="../media/image4.png"/><Relationship Id="rId4" Type="http://schemas.openxmlformats.org/officeDocument/2006/relationships/tags" Target="../tags/tag14.xml"/><Relationship Id="rId9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customXml" Target="../../customXml/item10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1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customXml" Target="../../customXml/item12.xml"/><Relationship Id="rId6" Type="http://schemas.openxmlformats.org/officeDocument/2006/relationships/tags" Target="../tags/tag23.xml"/><Relationship Id="rId11" Type="http://schemas.openxmlformats.org/officeDocument/2006/relationships/image" Target="../media/image5.png"/><Relationship Id="rId5" Type="http://schemas.openxmlformats.org/officeDocument/2006/relationships/tags" Target="../tags/tag22.xml"/><Relationship Id="rId10" Type="http://schemas.openxmlformats.org/officeDocument/2006/relationships/image" Target="../media/image4.png"/><Relationship Id="rId4" Type="http://schemas.openxmlformats.org/officeDocument/2006/relationships/tags" Target="../tags/tag21.xml"/><Relationship Id="rId9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6.xml"/><Relationship Id="rId7" Type="http://schemas.openxmlformats.org/officeDocument/2006/relationships/image" Target="../media/image3.png"/><Relationship Id="rId2" Type="http://schemas.openxmlformats.org/officeDocument/2006/relationships/tags" Target="../tags/tag25.xml"/><Relationship Id="rId1" Type="http://schemas.openxmlformats.org/officeDocument/2006/relationships/customXml" Target="../../customXml/item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customXml" Target="../../customXml/item14.xml"/><Relationship Id="rId6" Type="http://schemas.openxmlformats.org/officeDocument/2006/relationships/tags" Target="../tags/tag33.xml"/><Relationship Id="rId11" Type="http://schemas.openxmlformats.org/officeDocument/2006/relationships/image" Target="../media/image5.png"/><Relationship Id="rId5" Type="http://schemas.openxmlformats.org/officeDocument/2006/relationships/tags" Target="../tags/tag32.xml"/><Relationship Id="rId10" Type="http://schemas.openxmlformats.org/officeDocument/2006/relationships/image" Target="../media/image4.png"/><Relationship Id="rId4" Type="http://schemas.openxmlformats.org/officeDocument/2006/relationships/tags" Target="../tags/tag31.xml"/><Relationship Id="rId9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2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852689"/>
            <a:ext cx="857250" cy="8572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724214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Yes/N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2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ru-RU" sz="3200" b="0" i="0" noProof="0" smtClean="0">
                <a:latin typeface="Arial" pitchFamily="34" charset="0"/>
                <a:ea typeface="+mn-ea"/>
                <a:cs typeface="Arial" pitchFamily="34" charset="0"/>
              </a:rPr>
              <a:t>Да</a:t>
            </a:r>
            <a:endParaRPr lang="ru-RU" sz="3200" b="0" i="0" noProof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4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ru-RU" sz="3200" b="0" i="0" noProof="0" smtClean="0">
                <a:latin typeface="Arial" pitchFamily="34" charset="0"/>
                <a:ea typeface="+mn-ea"/>
                <a:cs typeface="Arial" pitchFamily="34" charset="0"/>
              </a:rPr>
              <a:t>Нет</a:t>
            </a:r>
            <a:endParaRPr lang="ru-RU" sz="3200" b="0" i="0" noProof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1590180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094297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2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852689"/>
            <a:ext cx="857250" cy="8572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3664761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1351656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806000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3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2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0" name="Рисунок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852689"/>
            <a:ext cx="857250" cy="857250"/>
          </a:xfrm>
          <a:prstGeom prst="rect">
            <a:avLst/>
          </a:prstGeom>
        </p:spPr>
      </p:pic>
      <p:pic>
        <p:nvPicPr>
          <p:cNvPr id="11" name="Рисунок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Рисунок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256778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Да/нет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2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Да</a:t>
            </a:r>
            <a:endParaRPr lang="ru-RU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4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Нет</a:t>
            </a:r>
            <a:endParaRPr lang="ru-RU" sz="3200"/>
          </a:p>
        </p:txBody>
      </p:sp>
      <p:pic>
        <p:nvPicPr>
          <p:cNvPr id="9" name="Рисунок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Рисунок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1914392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3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2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0" name="Рисунок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852689"/>
            <a:ext cx="857250" cy="857250"/>
          </a:xfrm>
          <a:prstGeom prst="rect">
            <a:avLst/>
          </a:prstGeom>
        </p:spPr>
      </p:pic>
      <p:pic>
        <p:nvPicPr>
          <p:cNvPr id="11" name="Рисунок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Рисунок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314092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943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295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88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845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7166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060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7395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5528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167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277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91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  <p:sldLayoutId id="2147483802" r:id="rId18"/>
    <p:sldLayoutId id="2147483803" r:id="rId19"/>
    <p:sldLayoutId id="2147483804" r:id="rId20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58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hyperlink" Target="http://www.microsoft.com/mousemischief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 descr="C:\Users\v-nimojg\Desktop\Mouse3506_300dp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304800"/>
            <a:ext cx="3505200" cy="2057400"/>
          </a:xfrm>
          <a:prstGeom prst="rect">
            <a:avLst/>
          </a:prstGeom>
          <a:noFill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335854" y="5241427"/>
            <a:ext cx="4660546" cy="76604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02161" y="6400800"/>
            <a:ext cx="8841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Надстройка</a:t>
            </a:r>
            <a:r>
              <a:rPr lang="ru-RU" sz="1200" b="0" i="0" smtClean="0">
                <a:latin typeface="Arial" pitchFamily="34" charset="0"/>
                <a:ea typeface="Segoe UI"/>
                <a:cs typeface="Arial" pitchFamily="34" charset="0"/>
              </a:rPr>
              <a:t> 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Mouse Mischief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™</a:t>
            </a:r>
            <a:r>
              <a:rPr lang="ru-RU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</a:t>
            </a:r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работает с программами 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PowerPoint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2010</a:t>
            </a:r>
            <a: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или </a:t>
            </a:r>
            <a:br>
              <a:rPr lang="ru-RU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</a:b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Office PowerPoint</a:t>
            </a:r>
            <a:r>
              <a:rPr lang="ru-RU" altLang="ja-JP" sz="1200" b="1" baseline="300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®</a:t>
            </a:r>
            <a:r>
              <a:rPr lang="ru-RU" altLang="ja-JP" sz="12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 2007</a:t>
            </a:r>
            <a:r>
              <a:rPr lang="ru-RU" altLang="ja-JP" sz="12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98896" y="3230292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Загрузите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 установите надстройку Mouse Mischief. (Скопируйте и вставьте </a:t>
            </a:r>
            <a:r>
              <a:rPr lang="ru-RU" sz="1400" b="0" i="0" smtClean="0">
                <a:latin typeface="Arial" pitchFamily="34" charset="0"/>
                <a:cs typeface="Arial" pitchFamily="34" charset="0"/>
                <a:hlinkClick r:id="rId5"/>
              </a:rPr>
              <a:t>www.microsoft.com/mousemischief</a:t>
            </a:r>
            <a:r>
              <a:rPr lang="ru-RU" sz="1400" b="0" i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 свой обозреватель, чтобы посетить этот сайт.</a:t>
            </a:r>
            <a:endParaRPr lang="ru-RU" sz="14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704" y="1009650"/>
            <a:ext cx="55280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1200" b="0" i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300" b="0" i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ля воспроизведения презентации необходима надстройка Microsoft Mouse Mischief.  Mouse Mischief позволяет учащимся использовать мыши компьютера для ответов на вопросы и участвовать в заданиях, предлагаемых преподавателем в презентации PowerPoint.</a:t>
            </a:r>
          </a:p>
          <a:p>
            <a:pPr algn="l" defTabSz="914400">
              <a:buNone/>
            </a:pPr>
            <a:r>
              <a:rPr lang="ru-RU" sz="1300" b="0" i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Дополнительную информацию см. по адресу </a:t>
            </a:r>
            <a:r>
              <a:rPr lang="ru-RU" sz="1300" b="0" i="0" smtClean="0">
                <a:latin typeface="Arial" pitchFamily="34" charset="0"/>
                <a:cs typeface="Arial" pitchFamily="34" charset="0"/>
                <a:hlinkClick r:id="rId5"/>
              </a:rPr>
              <a:t>www.microsoft.com/mousemischief</a:t>
            </a:r>
            <a:r>
              <a:rPr lang="ru-RU" sz="1300" b="0" i="0" smtClean="0">
                <a:latin typeface="Arial" pitchFamily="34" charset="0"/>
                <a:cs typeface="Arial" pitchFamily="34" charset="0"/>
              </a:rPr>
              <a:t> </a:t>
            </a:r>
            <a:endParaRPr lang="ru-RU" sz="13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-3415" y="63246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46002" y="2514600"/>
            <a:ext cx="6743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Загрузите</a:t>
            </a:r>
            <a:r>
              <a:rPr lang="ru-RU" sz="24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Microsoft</a:t>
            </a:r>
            <a:r>
              <a:rPr lang="ru-RU" sz="2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Mouse Mischief</a:t>
            </a:r>
            <a:endParaRPr lang="ru-RU" sz="2400">
              <a:solidFill>
                <a:prstClr val="white">
                  <a:lumMod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4639" y="302319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Загрузка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установка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endParaRPr lang="ru-RU" sz="1600" b="1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4639" y="385288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Перезапустите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PowerPoint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4639" y="4498112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Подготовка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7740" y="5117258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Начать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показ</a:t>
            </a:r>
            <a:r>
              <a:rPr lang="ru-RU" sz="1600" b="1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слайдов</a:t>
            </a:r>
            <a:endParaRPr lang="ru-RU" sz="1600" b="1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489207" y="5338407"/>
            <a:ext cx="393039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Для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воспроизведения презентации с поддержкой нескольких мышей, нажмите кнопку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cs typeface="Arial" pitchFamily="34" charset="0"/>
              </a:rPr>
              <a:t>Воспроизвести презентацию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.  </a:t>
            </a:r>
            <a:endParaRPr lang="ru-RU" sz="14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507522" y="4078666"/>
            <a:ext cx="7620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После выполнения установки перезапустите PowerPoint.  </a:t>
            </a:r>
            <a:endParaRPr lang="ru-RU" sz="14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498896" y="4702625"/>
            <a:ext cx="72735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Используйте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возможности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Mouse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Mischief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на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вкладке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cs typeface="Arial" pitchFamily="34" charset="0"/>
              </a:rPr>
              <a:t>Несколько мышей</a:t>
            </a:r>
            <a:r>
              <a:rPr lang="ru-RU" sz="1400" b="0" i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b="0" i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23622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14400">
              <a:buNone/>
            </a:pPr>
            <a:r>
              <a:rPr lang="ru-RU" sz="2200" b="1" i="0" u="sng" smtClean="0">
                <a:latin typeface="Arial" pitchFamily="34" charset="0"/>
                <a:cs typeface="Arial" pitchFamily="34" charset="0"/>
              </a:rPr>
              <a:t>НАЧНИТЕ С ПРОЧТЕНИЯ ЭТОГО СЛАЙДА!</a:t>
            </a:r>
            <a:r>
              <a:rPr lang="ru-RU" sz="2200" b="1" i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200" b="1" i="0" smtClean="0">
                <a:latin typeface="Arial" pitchFamily="34" charset="0"/>
                <a:cs typeface="Arial" pitchFamily="34" charset="0"/>
              </a:rPr>
            </a:br>
            <a:r>
              <a:rPr lang="ru-RU" sz="1400" b="0" i="1" smtClean="0">
                <a:latin typeface="Arial" pitchFamily="34" charset="0"/>
                <a:cs typeface="Arial" pitchFamily="34" charset="0"/>
              </a:rPr>
              <a:t>(Это скрытый слайд, он не будет отображаться во время презентации.)</a:t>
            </a:r>
            <a:endParaRPr lang="ru-RU" sz="1400" b="0" i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5668" y="2982433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1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5668" y="380505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2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5668" y="445558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3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8770" y="5074725"/>
            <a:ext cx="478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4</a:t>
            </a:r>
            <a:endParaRPr lang="ru-RU" sz="320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-25177" y="3868831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-25177" y="3039159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-25177" y="4522916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-25177" y="5151755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8" name="Picture 2" descr="C:\Users\a-padono\Documents\Mouse Mischief\UI Assets\Launcher Assets\MouseMischiefLogo_Launch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06" y="657226"/>
            <a:ext cx="5191536" cy="3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685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1752" y="76200"/>
            <a:ext cx="8686800" cy="841248"/>
          </a:xfrm>
        </p:spPr>
        <p:txBody>
          <a:bodyPr/>
          <a:lstStyle/>
          <a:p>
            <a:pPr algn="ctr" defTabSz="914400">
              <a:spcBef>
                <a:spcPts val="0"/>
              </a:spcBef>
              <a:buNone/>
            </a:pPr>
            <a:r>
              <a:rPr lang="ru-RU" sz="3600" b="0" i="0" baseline="0" smtClean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Геометрические развертки</a:t>
            </a:r>
            <a:endParaRPr lang="ru-RU" sz="3600" b="0" i="0" baseline="0">
              <a:solidFill>
                <a:srgbClr val="4E3B3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295400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buNone/>
            </a:pPr>
            <a:r>
              <a:rPr lang="ru-RU" sz="3200" b="1" i="0" dirty="0" smtClean="0">
                <a:latin typeface="Arial" pitchFamily="34" charset="0"/>
                <a:cs typeface="Arial" pitchFamily="34" charset="0"/>
              </a:rPr>
              <a:t>Геометрическая развертка —</a:t>
            </a:r>
            <a:r>
              <a:rPr lang="ru-RU" sz="3200" b="0" i="0" dirty="0" smtClean="0">
                <a:latin typeface="Arial" pitchFamily="34" charset="0"/>
                <a:cs typeface="Arial" pitchFamily="34" charset="0"/>
              </a:rPr>
              <a:t> это </a:t>
            </a:r>
            <a:r>
              <a:rPr lang="en-US" sz="3200" b="0" i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b="0" i="0" dirty="0" smtClean="0">
                <a:latin typeface="Arial" pitchFamily="34" charset="0"/>
                <a:cs typeface="Arial" pitchFamily="34" charset="0"/>
              </a:rPr>
            </a:br>
            <a:r>
              <a:rPr lang="ru-RU" sz="3200" b="0" i="0" dirty="0" smtClean="0">
                <a:latin typeface="Arial" pitchFamily="34" charset="0"/>
                <a:cs typeface="Arial" pitchFamily="34" charset="0"/>
              </a:rPr>
              <a:t>2-мерная фигура, которую можно согнуть, чтобы получить 3-мерную фигуру.</a:t>
            </a:r>
            <a:endParaRPr lang="ru-RU" sz="3200" b="0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4800600"/>
            <a:ext cx="276248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buNone/>
            </a:pPr>
            <a:r>
              <a:rPr lang="ru-RU" sz="2800" b="0" i="0" smtClean="0">
                <a:latin typeface="Arial" pitchFamily="34" charset="0"/>
                <a:cs typeface="Arial" pitchFamily="34" charset="0"/>
              </a:rPr>
              <a:t>Прямоугольная</a:t>
            </a:r>
            <a:br>
              <a:rPr lang="ru-RU" sz="2800" b="0" i="0" smtClean="0">
                <a:latin typeface="Arial" pitchFamily="34" charset="0"/>
                <a:cs typeface="Arial" pitchFamily="34" charset="0"/>
              </a:rPr>
            </a:br>
            <a:r>
              <a:rPr lang="ru-RU" sz="2800" b="0" i="0" smtClean="0">
                <a:latin typeface="Arial" pitchFamily="34" charset="0"/>
                <a:cs typeface="Arial" pitchFamily="34" charset="0"/>
              </a:rPr>
              <a:t>пирамида</a:t>
            </a:r>
            <a:endParaRPr lang="ru-RU" sz="2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33525" y="3581400"/>
            <a:ext cx="457200" cy="4572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1533525" y="3200400"/>
            <a:ext cx="457200" cy="3810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38600" y="4800600"/>
            <a:ext cx="7818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800" b="0" i="0" smtClean="0">
                <a:latin typeface="Arial" pitchFamily="34" charset="0"/>
                <a:cs typeface="Arial" pitchFamily="34" charset="0"/>
              </a:rPr>
              <a:t>Куб</a:t>
            </a:r>
            <a:endParaRPr lang="ru-RU" sz="2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29000" y="358140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6200" y="358140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43400" y="358140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00600" y="312420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00600" y="358140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43400" y="403860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 rot="5400000">
            <a:off x="1952625" y="3619500"/>
            <a:ext cx="457200" cy="3810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 rot="10800000">
            <a:off x="1538410" y="4038600"/>
            <a:ext cx="457200" cy="3810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Isosceles Triangle 22"/>
          <p:cNvSpPr/>
          <p:nvPr/>
        </p:nvSpPr>
        <p:spPr>
          <a:xfrm rot="16200000">
            <a:off x="1114425" y="3619500"/>
            <a:ext cx="457200" cy="3810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19800" y="4800600"/>
            <a:ext cx="2352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buNone/>
            </a:pPr>
            <a:r>
              <a:rPr lang="ru-RU" sz="2800" b="0" i="0" smtClean="0">
                <a:latin typeface="Arial" pitchFamily="34" charset="0"/>
                <a:cs typeface="Arial" pitchFamily="34" charset="0"/>
              </a:rPr>
              <a:t>Трехгранная пирамида</a:t>
            </a:r>
            <a:endParaRPr lang="ru-RU" sz="2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Isosceles Triangle 37"/>
          <p:cNvSpPr/>
          <p:nvPr/>
        </p:nvSpPr>
        <p:spPr>
          <a:xfrm>
            <a:off x="6837528" y="3429000"/>
            <a:ext cx="685800" cy="533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Isosceles Triangle 41"/>
          <p:cNvSpPr/>
          <p:nvPr/>
        </p:nvSpPr>
        <p:spPr>
          <a:xfrm rot="10800000">
            <a:off x="6850228" y="3962400"/>
            <a:ext cx="673100" cy="7620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Isosceles Triangle 45"/>
          <p:cNvSpPr/>
          <p:nvPr/>
        </p:nvSpPr>
        <p:spPr>
          <a:xfrm rot="3347725">
            <a:off x="7362156" y="3098005"/>
            <a:ext cx="609600" cy="7620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Isosceles Triangle 46"/>
          <p:cNvSpPr/>
          <p:nvPr/>
        </p:nvSpPr>
        <p:spPr>
          <a:xfrm rot="18179197">
            <a:off x="6380341" y="3109390"/>
            <a:ext cx="609600" cy="7620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>
            <a:noAutofit/>
          </a:bodyPr>
          <a:lstStyle/>
          <a:p>
            <a:pPr defTabSz="914400"/>
            <a:r>
              <a:rPr lang="ru-RU" sz="3300" cap="all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ea typeface="+mj-ea"/>
                <a:cs typeface="Arial" pitchFamily="34" charset="0"/>
              </a:rPr>
              <a:t>Какую фигуру можно получить из этой развертки?</a:t>
            </a:r>
            <a:endParaRPr lang="ru-RU" sz="3300" cap="all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smtClean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Сферу</a:t>
            </a:r>
            <a:endParaRPr lang="ru-RU" sz="3200" b="0" i="0">
              <a:solidFill>
                <a:srgbClr val="4E3B3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smtClean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Цилиндр</a:t>
            </a:r>
            <a:endParaRPr lang="ru-RU" sz="3200" b="0" i="0">
              <a:solidFill>
                <a:srgbClr val="4E3B3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smtClean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Конус</a:t>
            </a:r>
            <a:endParaRPr lang="ru-RU" sz="3200" b="0" i="0">
              <a:solidFill>
                <a:srgbClr val="4E3B3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14800" y="2209800"/>
            <a:ext cx="3657600" cy="2871216"/>
            <a:chOff x="4114800" y="2209800"/>
            <a:chExt cx="3657600" cy="2871216"/>
          </a:xfrm>
        </p:grpSpPr>
        <p:sp>
          <p:nvSpPr>
            <p:cNvPr id="13" name="Rectangle 12"/>
            <p:cNvSpPr/>
            <p:nvPr/>
          </p:nvSpPr>
          <p:spPr>
            <a:xfrm>
              <a:off x="5029200" y="2209800"/>
              <a:ext cx="1828800" cy="2871216"/>
            </a:xfrm>
            <a:prstGeom prst="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858000" y="3200400"/>
              <a:ext cx="914400" cy="91440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114800" y="3200400"/>
              <a:ext cx="914400" cy="91440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6" name="Рисунок 15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877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10000"/>
          </a:bodyPr>
          <a:lstStyle/>
          <a:p>
            <a:pPr defTabSz="914400"/>
            <a:r>
              <a:rPr lang="ru-RU" sz="3600" cap="all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ea typeface="+mj-ea"/>
                <a:cs typeface="Arial" pitchFamily="34" charset="0"/>
              </a:rPr>
              <a:t>Является ли эта фигура РАЗВЕРТКОЙ?</a:t>
            </a:r>
            <a:endParaRPr lang="ru-RU" sz="3600" cap="all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495801" y="2324099"/>
            <a:ext cx="2304703" cy="2951397"/>
            <a:chOff x="4495801" y="2324099"/>
            <a:chExt cx="2304703" cy="2951397"/>
          </a:xfrm>
        </p:grpSpPr>
        <p:sp>
          <p:nvSpPr>
            <p:cNvPr id="5" name="Flowchart: Document 4"/>
            <p:cNvSpPr/>
            <p:nvPr/>
          </p:nvSpPr>
          <p:spPr>
            <a:xfrm>
              <a:off x="4495801" y="2532296"/>
              <a:ext cx="1295400" cy="2743200"/>
            </a:xfrm>
            <a:prstGeom prst="flowChartDocumen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Hexagon 5"/>
            <p:cNvSpPr/>
            <p:nvPr/>
          </p:nvSpPr>
          <p:spPr>
            <a:xfrm rot="1596882">
              <a:off x="5739800" y="2324099"/>
              <a:ext cx="1060704" cy="914400"/>
            </a:xfrm>
            <a:prstGeom prst="hexagon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8" name="Рисунок 7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311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 defTabSz="914400">
              <a:buNone/>
            </a:pPr>
            <a:r>
              <a:rPr lang="ru-RU" cap="all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ea typeface="+mj-ea"/>
                <a:cs typeface="Arial" pitchFamily="34" charset="0"/>
              </a:rPr>
              <a:t>Где нужно согнуть объект, чтобы получился куб? Нарисуйте места сгибов.</a:t>
            </a:r>
            <a:endParaRPr lang="ru-RU" cap="all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2600" y="2384839"/>
            <a:ext cx="3048000" cy="76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1584739"/>
            <a:ext cx="807278" cy="2362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10800000">
            <a:off x="5486400" y="2171700"/>
            <a:ext cx="3048000" cy="76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10800000">
            <a:off x="6203122" y="1447800"/>
            <a:ext cx="807278" cy="2209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 rot="5400000">
            <a:off x="3686175" y="3965989"/>
            <a:ext cx="3048000" cy="2286000"/>
            <a:chOff x="2895600" y="4495800"/>
            <a:chExt cx="3048000" cy="2286000"/>
          </a:xfrm>
        </p:grpSpPr>
        <p:sp>
          <p:nvSpPr>
            <p:cNvPr id="9" name="Rectangle 8"/>
            <p:cNvSpPr/>
            <p:nvPr/>
          </p:nvSpPr>
          <p:spPr>
            <a:xfrm>
              <a:off x="2895600" y="5257800"/>
              <a:ext cx="3048000" cy="76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0800000">
              <a:off x="3657601" y="4495800"/>
              <a:ext cx="731078" cy="76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10800000">
              <a:off x="4343400" y="6019800"/>
              <a:ext cx="731078" cy="76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059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0" indent="0" algn="ctr" defTabSz="914400">
              <a:buNone/>
            </a:pPr>
            <a:r>
              <a:rPr lang="ru-RU" sz="3600" cap="all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ea typeface="+mj-ea"/>
                <a:cs typeface="Arial" pitchFamily="34" charset="0"/>
              </a:rPr>
              <a:t>Найдите куб.</a:t>
            </a:r>
            <a:endParaRPr lang="ru-RU" sz="3600" cap="all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Объект 3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295400" y="2057400"/>
            <a:ext cx="457200" cy="457200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752600" y="2057400"/>
            <a:ext cx="457200" cy="457200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2209800" y="2057400"/>
            <a:ext cx="457200" cy="457200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752600" y="1600200"/>
            <a:ext cx="457200" cy="457200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2667000" y="2057400"/>
            <a:ext cx="457200" cy="457200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3124200" y="2057400"/>
            <a:ext cx="457200" cy="457200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524000" y="47244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981200" y="47244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2438400" y="47244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2895600" y="42672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2895600" y="47244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2438400" y="51816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1295400" y="33528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752600" y="33528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2209800" y="33528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Rectangle 24"/>
          <p:cNvSpPr/>
          <p:nvPr/>
        </p:nvSpPr>
        <p:spPr>
          <a:xfrm>
            <a:off x="2219325" y="28956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2667000" y="33528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Rectangle 26"/>
          <p:cNvSpPr/>
          <p:nvPr/>
        </p:nvSpPr>
        <p:spPr>
          <a:xfrm>
            <a:off x="3124200" y="3352800"/>
            <a:ext cx="457200" cy="4572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Cube 27"/>
          <p:cNvSpPr/>
          <p:nvPr/>
        </p:nvSpPr>
        <p:spPr>
          <a:xfrm>
            <a:off x="5943600" y="2705100"/>
            <a:ext cx="1828800" cy="1752600"/>
          </a:xfrm>
          <a:prstGeom prst="cub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Объект 4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46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2"/>
  <p:tag name="CHOICESCOUNT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2"/>
  <p:tag name="CHOICESCOUNT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3"/>
  <p:tag name="CHOICESCOUNT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seMischief_GeometryNets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force/>
</file>

<file path=customXml/item10.xml><?xml version="1.0" encoding="utf-8"?>
<Layout>
  <Type>Drawing</Type>
  <ChoicesCount>0</ChoicesCount>
  <Orientation>Left</Orientation>
</Layout>
</file>

<file path=customXml/item11.xml><?xml version="1.0" encoding="utf-8"?>
<Layout>
  <Type>Drawing</Type>
  <ChoicesCount>0</ChoicesCount>
  <Orientation>Left</Orientation>
</Layout>
</file>

<file path=customXml/item12.xml><?xml version="1.0" encoding="utf-8"?>
<Layout>
  <Type>MultipleChoice</Type>
  <ChoicesCount>3</ChoicesCount>
  <Orientation>Left</Orientation>
</Layout>
</file>

<file path=customXml/item13.xml><?xml version="1.0" encoding="utf-8"?>
<Layout>
  <Type>YesNo</Type>
  <ChoicesCount>2</ChoicesCount>
  <Orientation>Left</Orientation>
</Layout>
</file>

<file path=customXml/item14.xml><?xml version="1.0" encoding="utf-8"?>
<Layout>
  <Type>MultipleChoice</Type>
  <ChoicesCount>3</ChoicesCount>
  <Orientation>Left</Orientation>
</Layout>
</file>

<file path=customXml/item2.xml><?xml version="1.0" encoding="utf-8"?>
<Layout>
  <Type>MultipleChoice</Type>
  <ChoicesCount>3</ChoicesCount>
</Layout>
</file>

<file path=customXml/item3.xml><?xml version="1.0" encoding="utf-8"?>
<Layout>
  <Type>Drawing</Type>
  <ChoicesCount>0</ChoicesCount>
  <Orientation>Left</Orientation>
</Layout>
</file>

<file path=customXml/item4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5.xml><?xml version="1.0" encoding="utf-8"?>
<Layout>
  <Type>MultipleChoice</Type>
  <ChoicesCount>3</ChoicesCount>
  <Orientation>Left</Orientation>
</Layout>
</file>

<file path=customXml/item6.xml><?xml version="1.0" encoding="utf-8"?>
<Layout>
  <Type>YesNo</Type>
  <ChoicesCount>2</ChoicesCount>
  <Orientation>Left</Orientation>
</Layout>
</file>

<file path=customXml/item7.xml><?xml version="1.0" encoding="utf-8"?>
<Layout>
  <Type>YesNo</Type>
  <ChoicesCount>2</ChoicesCount>
</Layout>
</file>

<file path=customXml/item8.xml><?xml version="1.0" encoding="utf-8"?>
<Layout>
  <Type>MultipleChoice</Type>
  <ChoicesCount>3</ChoicesCount>
  <Orientation>Left</Orientation>
</Layout>
</file>

<file path=customXml/item9.xml><?xml version="1.0" encoding="utf-8"?>
<force/>
</file>

<file path=customXml/itemProps1.xml><?xml version="1.0" encoding="utf-8"?>
<ds:datastoreItem xmlns:ds="http://schemas.openxmlformats.org/officeDocument/2006/customXml" ds:itemID="{D2C144A3-E777-41E1-A848-9BFC47679D4D}">
  <ds:schemaRefs/>
</ds:datastoreItem>
</file>

<file path=customXml/itemProps10.xml><?xml version="1.0" encoding="utf-8"?>
<ds:datastoreItem xmlns:ds="http://schemas.openxmlformats.org/officeDocument/2006/customXml" ds:itemID="{27F6B2D7-73C6-4459-926C-6ED1B0E0DC66}">
  <ds:schemaRefs/>
</ds:datastoreItem>
</file>

<file path=customXml/itemProps11.xml><?xml version="1.0" encoding="utf-8"?>
<ds:datastoreItem xmlns:ds="http://schemas.openxmlformats.org/officeDocument/2006/customXml" ds:itemID="{201D31A3-BF7E-45E5-A55B-E86AC88EBC18}">
  <ds:schemaRefs/>
</ds:datastoreItem>
</file>

<file path=customXml/itemProps12.xml><?xml version="1.0" encoding="utf-8"?>
<ds:datastoreItem xmlns:ds="http://schemas.openxmlformats.org/officeDocument/2006/customXml" ds:itemID="{EB717E8B-5A54-4137-AAC2-118E83D0F656}">
  <ds:schemaRefs/>
</ds:datastoreItem>
</file>

<file path=customXml/itemProps13.xml><?xml version="1.0" encoding="utf-8"?>
<ds:datastoreItem xmlns:ds="http://schemas.openxmlformats.org/officeDocument/2006/customXml" ds:itemID="{822C7B69-C9BC-4654-B1FC-F9D6EC6B4716}">
  <ds:schemaRefs/>
</ds:datastoreItem>
</file>

<file path=customXml/itemProps14.xml><?xml version="1.0" encoding="utf-8"?>
<ds:datastoreItem xmlns:ds="http://schemas.openxmlformats.org/officeDocument/2006/customXml" ds:itemID="{1F52CE72-182F-485D-A7EB-C00F737B3BA0}">
  <ds:schemaRefs/>
</ds:datastoreItem>
</file>

<file path=customXml/itemProps2.xml><?xml version="1.0" encoding="utf-8"?>
<ds:datastoreItem xmlns:ds="http://schemas.openxmlformats.org/officeDocument/2006/customXml" ds:itemID="{9CB6866B-8EEE-431F-9C59-86D93413D2C9}">
  <ds:schemaRefs/>
</ds:datastoreItem>
</file>

<file path=customXml/itemProps3.xml><?xml version="1.0" encoding="utf-8"?>
<ds:datastoreItem xmlns:ds="http://schemas.openxmlformats.org/officeDocument/2006/customXml" ds:itemID="{1334D417-9ACD-4F91-83F0-D4BDB15B060B}">
  <ds:schemaRefs/>
</ds:datastoreItem>
</file>

<file path=customXml/itemProps4.xml><?xml version="1.0" encoding="utf-8"?>
<ds:datastoreItem xmlns:ds="http://schemas.openxmlformats.org/officeDocument/2006/customXml" ds:itemID="{DFF4F71E-C0DF-4307-B07F-FFDBCEF1AD9B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B7CC0154-82A5-4DCC-9512-0F8A106F6913}">
  <ds:schemaRefs/>
</ds:datastoreItem>
</file>

<file path=customXml/itemProps6.xml><?xml version="1.0" encoding="utf-8"?>
<ds:datastoreItem xmlns:ds="http://schemas.openxmlformats.org/officeDocument/2006/customXml" ds:itemID="{777591C2-AD51-4092-A629-592F8D10032E}">
  <ds:schemaRefs/>
</ds:datastoreItem>
</file>

<file path=customXml/itemProps7.xml><?xml version="1.0" encoding="utf-8"?>
<ds:datastoreItem xmlns:ds="http://schemas.openxmlformats.org/officeDocument/2006/customXml" ds:itemID="{28DCD662-E054-4311-AED7-59F70646E600}">
  <ds:schemaRefs/>
</ds:datastoreItem>
</file>

<file path=customXml/itemProps8.xml><?xml version="1.0" encoding="utf-8"?>
<ds:datastoreItem xmlns:ds="http://schemas.openxmlformats.org/officeDocument/2006/customXml" ds:itemID="{6D02C569-72CF-401A-BDFA-D35F49623925}">
  <ds:schemaRefs/>
</ds:datastoreItem>
</file>

<file path=customXml/itemProps9.xml><?xml version="1.0" encoding="utf-8"?>
<ds:datastoreItem xmlns:ds="http://schemas.openxmlformats.org/officeDocument/2006/customXml" ds:itemID="{A851ED81-E449-471B-AC8B-B3A88A730E0A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MouseMischief_GeometryNets</Template>
  <TotalTime>0</TotalTime>
  <Words>171</Words>
  <Application>Microsoft Office PowerPoint</Application>
  <PresentationFormat>Экран (4:3)</PresentationFormat>
  <Paragraphs>32</Paragraphs>
  <Slides>6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Wingdings 2</vt:lpstr>
      <vt:lpstr>Calibri</vt:lpstr>
      <vt:lpstr>Segoe UI</vt:lpstr>
      <vt:lpstr>Franklin Gothic Medium</vt:lpstr>
      <vt:lpstr>Franklin Gothic Book</vt:lpstr>
      <vt:lpstr>MouseMischief_GeometryNets</vt:lpstr>
      <vt:lpstr>Office Theme</vt:lpstr>
      <vt:lpstr>Презентация PowerPoint</vt:lpstr>
      <vt:lpstr>Геометрические развертки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2012-11-05T13:30:41Z</dcterms:created>
  <dcterms:modified xsi:type="dcterms:W3CDTF">2012-11-05T13:34:56Z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TC103910839990</vt:lpwstr>
  </property>
</Properties>
</file>